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63" r:id="rId3"/>
    <p:sldId id="256" r:id="rId4"/>
    <p:sldId id="261" r:id="rId5"/>
    <p:sldId id="262" r:id="rId6"/>
    <p:sldId id="260" r:id="rId7"/>
    <p:sldId id="258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11CFD-8157-448D-A96A-6D509F32EF4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AE4DA-5400-4AAD-8928-140AB0A0747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A6C01-D36A-41C6-BC5C-A4DBFE1675A3}" type="slidenum">
              <a:rPr lang="fr-FR"/>
              <a:pPr/>
              <a:t>2</a:t>
            </a:fld>
            <a:endParaRPr lang="fr-FR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AA0F18-16C8-4D4E-8EC5-EB068B0B5B1C}" type="slidenum">
              <a:rPr lang="fr-FR" sz="1200">
                <a:latin typeface="Times New Roman" pitchFamily="18" charset="0"/>
              </a:rPr>
              <a:pPr algn="r"/>
              <a:t>2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913"/>
            <a:ext cx="5487041" cy="4114361"/>
          </a:xfrm>
          <a:noFill/>
          <a:ln/>
        </p:spPr>
        <p:txBody>
          <a:bodyPr lIns="91440" tIns="45720" rIns="91440" bIns="45720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EB858-001B-4E52-8780-A9561CAAC3B4}" type="slidenum">
              <a:rPr lang="fr-FR"/>
              <a:pPr/>
              <a:t>5</a:t>
            </a:fld>
            <a:endParaRPr lang="fr-FR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43732EE-67BE-452E-9F48-E9EC48D569E6}" type="slidenum">
              <a:rPr lang="fr-FR" sz="1200">
                <a:latin typeface="Times New Roman" pitchFamily="18" charset="0"/>
              </a:rPr>
              <a:pPr algn="r"/>
              <a:t>5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913"/>
            <a:ext cx="5487041" cy="4114361"/>
          </a:xfrm>
          <a:noFill/>
          <a:ln/>
        </p:spPr>
        <p:txBody>
          <a:bodyPr lIns="91440" tIns="45720" rIns="91440" bIns="45720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00217-7CC0-40BB-9C7E-1ECCBF6317F3}" type="slidenum">
              <a:rPr lang="fr-FR"/>
              <a:pPr/>
              <a:t>6</a:t>
            </a:fld>
            <a:endParaRPr lang="fr-FR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8D4241-3870-4FFD-AEC4-FA0180C563A7}" type="slidenum">
              <a:rPr lang="fr-FR" sz="1200">
                <a:latin typeface="Times New Roman" pitchFamily="18" charset="0"/>
              </a:rPr>
              <a:pPr algn="r"/>
              <a:t>6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913"/>
            <a:ext cx="5487041" cy="4114361"/>
          </a:xfrm>
          <a:noFill/>
          <a:ln/>
        </p:spPr>
        <p:txBody>
          <a:bodyPr lIns="91440" tIns="45720" rIns="91440" bIns="45720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CCF5B-50C2-40E9-9DEA-9BF6B8E56873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740246-A752-4F12-A4A5-BB42465B06FA}" type="datetimeFigureOut">
              <a:rPr lang="fr-FR" smtClean="0"/>
              <a:t>20/11/2010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FF63BF-66C0-4067-A519-55E3C3655C69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car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967" t="5446" r="17060" b="13072"/>
          <a:stretch>
            <a:fillRect/>
          </a:stretch>
        </p:blipFill>
        <p:spPr>
          <a:xfrm>
            <a:off x="1331640" y="692696"/>
            <a:ext cx="6580989" cy="584496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128792" cy="93610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AFRIQUE SUBSAHARIENNE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32656"/>
            <a:ext cx="8532440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VOUS REMERCIE</a:t>
            </a:r>
            <a:endParaRPr lang="fr-FR" sz="5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23850" y="260350"/>
            <a:ext cx="849630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200" b="1"/>
              <a:t>Législations pharmaceutiques</a:t>
            </a:r>
          </a:p>
          <a:p>
            <a:pPr eaLnBrk="0" hangingPunct="0"/>
            <a:endParaRPr lang="fr-FR" sz="3200" b="1"/>
          </a:p>
          <a:p>
            <a:pPr eaLnBrk="0" hangingPunct="0"/>
            <a:r>
              <a:rPr lang="fr-FR" sz="3200" b="1"/>
              <a:t>Procédures d’AMM</a:t>
            </a:r>
          </a:p>
          <a:p>
            <a:pPr eaLnBrk="0" hangingPunct="0"/>
            <a:endParaRPr lang="fr-FR" sz="3200" b="1"/>
          </a:p>
          <a:p>
            <a:pPr eaLnBrk="0" hangingPunct="0"/>
            <a:r>
              <a:rPr lang="fr-FR" sz="3200" b="1"/>
              <a:t>Réseaux de distribution de médicaments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28600" y="3500438"/>
            <a:ext cx="891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fr-FR" sz="3200" b="1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" y="1219200"/>
            <a:ext cx="43434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fr-FR" sz="3200" b="1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39975" y="4221163"/>
            <a:ext cx="43434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sz="3200" b="1" u="sng">
                <a:latin typeface="Times New Roman" pitchFamily="18" charset="0"/>
              </a:rPr>
              <a:t>SEMBLABLES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build="p" autoUpdateAnimBg="0"/>
      <p:bldP spid="4" grpId="0" autoUpdateAnimBg="0"/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d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7344816" cy="5586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88640"/>
            <a:ext cx="5288632" cy="126876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FAUX MEDICAMENTS</a:t>
            </a:r>
            <a:endParaRPr lang="fr-F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re 1"/>
          <p:cNvSpPr>
            <a:spLocks noGrp="1"/>
          </p:cNvSpPr>
          <p:nvPr>
            <p:ph type="title" idx="4294967295"/>
          </p:nvPr>
        </p:nvSpPr>
        <p:spPr>
          <a:xfrm>
            <a:off x="1187624" y="332656"/>
            <a:ext cx="7772400" cy="762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fr-FR" dirty="0" smtClean="0"/>
              <a:t/>
            </a:r>
            <a:br>
              <a:rPr lang="fr-FR" dirty="0" smtClean="0"/>
            </a:br>
            <a:r>
              <a:rPr lang="fr-FR" b="1" u="sng" dirty="0" smtClean="0"/>
              <a:t>Cas d’un grossiste public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23557" name="Espace réservé du contenu 2"/>
          <p:cNvSpPr>
            <a:spLocks noGrp="1"/>
          </p:cNvSpPr>
          <p:nvPr>
            <p:ph idx="4294967295"/>
          </p:nvPr>
        </p:nvSpPr>
        <p:spPr>
          <a:xfrm>
            <a:off x="1979712" y="2492896"/>
            <a:ext cx="4679950" cy="635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fr-FR" sz="2100" dirty="0" smtClean="0"/>
              <a:t>	</a:t>
            </a:r>
            <a:r>
              <a:rPr lang="fr-FR" sz="2100" dirty="0" smtClean="0">
                <a:solidFill>
                  <a:srgbClr val="0066FF"/>
                </a:solidFill>
              </a:rPr>
              <a:t>2007	    2008	       	2009</a:t>
            </a:r>
            <a:r>
              <a:rPr lang="fr-FR" dirty="0" smtClean="0"/>
              <a:t>			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259632" y="1268760"/>
            <a:ext cx="6264696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sz="2200" b="1" u="sng" dirty="0" smtClean="0">
                <a:latin typeface="Times New Roman" pitchFamily="18" charset="0"/>
              </a:rPr>
              <a:t>Chiffre d’Affaires en </a:t>
            </a:r>
            <a:r>
              <a:rPr lang="fr-FR" sz="2200" b="1" u="sng" dirty="0">
                <a:latin typeface="Times New Roman" pitchFamily="18" charset="0"/>
              </a:rPr>
              <a:t>milliards FCFA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52400" y="306896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fr-FR" sz="22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eaLnBrk="0" hangingPunct="0"/>
            <a:r>
              <a:rPr lang="fr-FR" sz="2200" b="1" dirty="0" smtClean="0">
                <a:latin typeface="Times New Roman" pitchFamily="18" charset="0"/>
              </a:rPr>
              <a:t>Burkina</a:t>
            </a:r>
            <a:r>
              <a:rPr lang="fr-FR" sz="2200" b="1" dirty="0">
                <a:latin typeface="Times New Roman" pitchFamily="18" charset="0"/>
              </a:rPr>
              <a:t>	       14.7	       17		</a:t>
            </a:r>
            <a:r>
              <a:rPr lang="fr-FR" sz="2200" b="1" dirty="0" smtClean="0">
                <a:latin typeface="Times New Roman" pitchFamily="18" charset="0"/>
              </a:rPr>
              <a:t>22.7</a:t>
            </a:r>
          </a:p>
          <a:p>
            <a:pPr eaLnBrk="0" hangingPunct="0"/>
            <a:r>
              <a:rPr lang="fr-FR" sz="2200" b="1" dirty="0">
                <a:latin typeface="Times New Roman" pitchFamily="18" charset="0"/>
              </a:rPr>
              <a:t> </a:t>
            </a:r>
            <a:r>
              <a:rPr lang="fr-FR" sz="2200" b="1" dirty="0" smtClean="0">
                <a:latin typeface="Times New Roman" pitchFamily="18" charset="0"/>
              </a:rPr>
              <a:t>                                           (15,7%)                     34%</a:t>
            </a:r>
            <a:endParaRPr lang="fr-FR" sz="2200" b="1" dirty="0">
              <a:latin typeface="Times New Roman" pitchFamily="18" charset="0"/>
            </a:endParaRPr>
          </a:p>
          <a:p>
            <a:pPr eaLnBrk="0" hangingPunct="0"/>
            <a:r>
              <a:rPr lang="fr-FR" sz="2200" b="1" dirty="0">
                <a:solidFill>
                  <a:schemeClr val="tx2"/>
                </a:solidFill>
                <a:latin typeface="Times New Roman" pitchFamily="18" charset="0"/>
              </a:rPr>
              <a:t>			</a:t>
            </a:r>
          </a:p>
          <a:p>
            <a:pPr eaLnBrk="0" hangingPunct="0"/>
            <a:endParaRPr lang="fr-FR" sz="2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250825" y="381000"/>
            <a:ext cx="785018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sz="3200" b="1" u="sng"/>
              <a:t>Les sources se sont diversifiées mais la France reste de loin le 1</a:t>
            </a:r>
            <a:r>
              <a:rPr lang="fr-FR" sz="3200" b="1" u="sng" baseline="30000"/>
              <a:t>er</a:t>
            </a:r>
            <a:r>
              <a:rPr lang="fr-FR" sz="3200" b="1" u="sng"/>
              <a:t> fournisseur</a:t>
            </a:r>
            <a:r>
              <a:rPr lang="fr-FR" sz="2200" b="1" u="sng">
                <a:solidFill>
                  <a:schemeClr val="tx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115616" y="2636838"/>
            <a:ext cx="669329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buFont typeface="Arial" charset="0"/>
              <a:buChar char="•"/>
            </a:pPr>
            <a:r>
              <a:rPr lang="fr-FR" sz="2000" dirty="0"/>
              <a:t>  Exemple CEMAC 74 % provenance France ( 2009 )</a:t>
            </a:r>
          </a:p>
          <a:p>
            <a:pPr eaLnBrk="0" hangingPunct="0">
              <a:buFont typeface="Arial" charset="0"/>
              <a:buChar char="•"/>
            </a:pPr>
            <a:r>
              <a:rPr lang="fr-FR" sz="2000" dirty="0"/>
              <a:t>  220 millions d’euros Afrique Centrale ( 2009 )</a:t>
            </a:r>
          </a:p>
          <a:p>
            <a:pPr eaLnBrk="0" hangingPunct="0"/>
            <a:r>
              <a:rPr lang="fr-FR" sz="2000" dirty="0"/>
              <a:t>	- RDC 200% augmentation</a:t>
            </a:r>
            <a:r>
              <a:rPr lang="fr-FR" sz="2000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684213" y="2205038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2200" b="1" u="sng"/>
              <a:t>AFRIQUE FRANCOPHONE</a:t>
            </a:r>
            <a:r>
              <a:rPr lang="fr-FR" sz="2200" b="1"/>
              <a:t>     338 659 371 KFCFA</a:t>
            </a:r>
          </a:p>
          <a:p>
            <a:pPr eaLnBrk="0" hangingPunct="0"/>
            <a:r>
              <a:rPr lang="fr-FR" sz="2200" b="1"/>
              <a:t>   ( 130 millions d’habitants )</a:t>
            </a:r>
          </a:p>
          <a:p>
            <a:pPr eaLnBrk="0" hangingPunct="0"/>
            <a:endParaRPr lang="fr-FR" sz="2200" b="1"/>
          </a:p>
          <a:p>
            <a:pPr eaLnBrk="0" hangingPunct="0"/>
            <a:r>
              <a:rPr lang="fr-FR" sz="2200" b="1" u="sng"/>
              <a:t>DOM  Française</a:t>
            </a:r>
            <a:r>
              <a:rPr lang="fr-FR" sz="2200" b="1"/>
              <a:t>	  	   358 321 125  KFCFA</a:t>
            </a:r>
          </a:p>
          <a:p>
            <a:pPr eaLnBrk="0" hangingPunct="0"/>
            <a:r>
              <a:rPr lang="fr-FR" sz="2200" b="1"/>
              <a:t>( 1 million 832 milles habitants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2286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fr-FR" sz="2200" u="sng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04800" y="685800"/>
            <a:ext cx="858768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sz="21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le cas de l’automédication, où </a:t>
            </a:r>
            <a:r>
              <a:rPr lang="fr-FR" sz="21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achetez-vous vos médicaments </a:t>
            </a:r>
            <a:r>
              <a:rPr lang="fr-FR" sz="21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 </a:t>
            </a:r>
          </a:p>
        </p:txBody>
      </p:sp>
      <p:graphicFrame>
        <p:nvGraphicFramePr>
          <p:cNvPr id="33891" name="Group 99"/>
          <p:cNvGraphicFramePr>
            <a:graphicFrameLocks noGrp="1"/>
          </p:cNvGraphicFramePr>
          <p:nvPr/>
        </p:nvGraphicFramePr>
        <p:xfrm>
          <a:off x="304800" y="2133600"/>
          <a:ext cx="8610600" cy="4725671"/>
        </p:xfrm>
        <a:graphic>
          <a:graphicData uri="http://schemas.openxmlformats.org/drawingml/2006/table">
            <a:tbl>
              <a:tblPr/>
              <a:tblGrid>
                <a:gridCol w="1773238"/>
                <a:gridCol w="1081087"/>
                <a:gridCol w="1163638"/>
                <a:gridCol w="1184275"/>
                <a:gridCol w="1122362"/>
                <a:gridCol w="1143000"/>
                <a:gridCol w="11430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Niveau des ressources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Inférieur à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60.000F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60.000F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à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100.000F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100.000F 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200.000F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200.000F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à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300.000F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300.000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400.000F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Supérieur à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400.000F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Dans la rue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77,1%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68,6%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56,3%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22,9 %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16,7%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la pharmacie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22,9%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31,4%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43,8%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77,02%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89,5%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83,3%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10225136" cy="1210146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Quelles </a:t>
            </a:r>
            <a:r>
              <a:rPr lang="fr-FR" sz="3200" b="1" u="sng" dirty="0" smtClean="0"/>
              <a:t>sont les pistes envisageables </a:t>
            </a:r>
            <a:r>
              <a:rPr lang="fr-FR" sz="3200" b="1" u="sng" dirty="0" smtClean="0"/>
              <a:t>?</a:t>
            </a:r>
            <a:endParaRPr lang="fr-FR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7467600" cy="4525963"/>
          </a:xfrm>
        </p:spPr>
        <p:txBody>
          <a:bodyPr>
            <a:normAutofit/>
          </a:bodyPr>
          <a:lstStyle/>
          <a:p>
            <a:pPr lvl="0"/>
            <a:r>
              <a:rPr lang="fr-FR" sz="2400" b="1" i="1" dirty="0" smtClean="0"/>
              <a:t>Harmonisation régionales des politiques,</a:t>
            </a:r>
            <a:endParaRPr lang="fr-FR" sz="2400" i="1" dirty="0" smtClean="0"/>
          </a:p>
          <a:p>
            <a:pPr lvl="0"/>
            <a:r>
              <a:rPr lang="fr-FR" sz="2400" b="1" i="1" dirty="0" smtClean="0"/>
              <a:t>Accroissement des moyens de lutte contre les faux médicaments </a:t>
            </a:r>
            <a:endParaRPr lang="fr-FR" sz="2400" i="1" dirty="0" smtClean="0"/>
          </a:p>
          <a:p>
            <a:pPr lvl="0"/>
            <a:r>
              <a:rPr lang="fr-FR" sz="2400" b="1" i="1" dirty="0" smtClean="0"/>
              <a:t>Mise en œuvre des réformes juridiques (substitutions), afin de promouvoir la solution générique</a:t>
            </a:r>
            <a:endParaRPr lang="fr-FR" sz="2400" i="1" dirty="0" smtClean="0"/>
          </a:p>
          <a:p>
            <a:pPr lvl="0"/>
            <a:r>
              <a:rPr lang="fr-FR" sz="2400" b="1" i="1" dirty="0" smtClean="0"/>
              <a:t>Assurance maladie</a:t>
            </a:r>
            <a:endParaRPr lang="fr-FR" sz="2400" i="1" dirty="0" smtClean="0"/>
          </a:p>
          <a:p>
            <a:pPr lvl="0"/>
            <a:r>
              <a:rPr lang="fr-FR" sz="2400" b="1" i="1" dirty="0" smtClean="0"/>
              <a:t>Coopération internationale</a:t>
            </a:r>
            <a:endParaRPr lang="fr-FR" sz="2400" i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480720" cy="1384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7200" dirty="0" smtClean="0"/>
              <a:t>CONCLUSION</a:t>
            </a:r>
            <a:endParaRPr lang="fr-FR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</TotalTime>
  <Words>186</Words>
  <Application>Microsoft Office PowerPoint</Application>
  <PresentationFormat>On-screen Show (4:3)</PresentationFormat>
  <Paragraphs>70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AFRIQUE SUBSAHARIENNE</vt:lpstr>
      <vt:lpstr>Slide 2</vt:lpstr>
      <vt:lpstr>FAUX MEDICAMENTS</vt:lpstr>
      <vt:lpstr> Cas d’un grossiste public  </vt:lpstr>
      <vt:lpstr>Slide 5</vt:lpstr>
      <vt:lpstr>Slide 6</vt:lpstr>
      <vt:lpstr>Slide 7</vt:lpstr>
      <vt:lpstr>Quelles sont les pistes envisageables ?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FAUX MEDICAMENTS</dc:title>
  <dc:creator>INGANI</dc:creator>
  <cp:lastModifiedBy>INGANI</cp:lastModifiedBy>
  <cp:revision>14</cp:revision>
  <dcterms:created xsi:type="dcterms:W3CDTF">2010-11-20T18:30:23Z</dcterms:created>
  <dcterms:modified xsi:type="dcterms:W3CDTF">2010-11-20T20:51:01Z</dcterms:modified>
</cp:coreProperties>
</file>